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387" r:id="rId3"/>
    <p:sldId id="395" r:id="rId4"/>
    <p:sldId id="397" r:id="rId5"/>
    <p:sldId id="406" r:id="rId6"/>
    <p:sldId id="409" r:id="rId7"/>
    <p:sldId id="296" r:id="rId8"/>
    <p:sldId id="398" r:id="rId9"/>
    <p:sldId id="401" r:id="rId10"/>
    <p:sldId id="399" r:id="rId11"/>
    <p:sldId id="400" r:id="rId12"/>
    <p:sldId id="396" r:id="rId13"/>
    <p:sldId id="402" r:id="rId14"/>
    <p:sldId id="417" r:id="rId15"/>
    <p:sldId id="416" r:id="rId16"/>
    <p:sldId id="404" r:id="rId17"/>
    <p:sldId id="421" r:id="rId18"/>
    <p:sldId id="419" r:id="rId19"/>
    <p:sldId id="429" r:id="rId20"/>
    <p:sldId id="418" r:id="rId21"/>
    <p:sldId id="391" r:id="rId22"/>
    <p:sldId id="414" r:id="rId23"/>
    <p:sldId id="427" r:id="rId24"/>
    <p:sldId id="412" r:id="rId25"/>
    <p:sldId id="431" r:id="rId26"/>
    <p:sldId id="432" r:id="rId27"/>
    <p:sldId id="411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AC121"/>
    <a:srgbClr val="CF2513"/>
    <a:srgbClr val="544C41"/>
    <a:srgbClr val="4C3300"/>
    <a:srgbClr val="462300"/>
    <a:srgbClr val="FF660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378" autoAdjust="0"/>
    <p:restoredTop sz="94718" autoAdjust="0"/>
  </p:normalViewPr>
  <p:slideViewPr>
    <p:cSldViewPr>
      <p:cViewPr>
        <p:scale>
          <a:sx n="62" d="100"/>
          <a:sy n="62" d="100"/>
        </p:scale>
        <p:origin x="-1692" y="-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D27DE-F676-4A51-A642-6463F3BF7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823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85AFB-A305-411D-964D-87DD6E662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56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84A6D-6554-4BDC-81A5-35C5051BD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87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48E3E-988C-485E-A070-04A3A149D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055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F8BF8-98C2-4724-8B1D-7B64D1F79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39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C8999-03EB-4AF3-A267-AB11BC7980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259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4992A-9BE4-4B32-A1E6-86BABE016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864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D0401-B312-4AEF-AA6A-1B4DE0E14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787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957E7-1829-4993-A5D8-75B2A5732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79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F5F3F-526F-4065-A578-488E7303D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375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4A7FA-F37B-48ED-90AF-CF1701529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749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pPr>
              <a:defRPr/>
            </a:pPr>
            <a:fld id="{4238A8C9-D390-4CDB-B955-76297733F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77;&#1088;&#1075;&#1077;&#1081;\&#1056;&#1072;&#1073;&#1086;&#1095;&#1080;&#1081;%20&#1089;&#1090;&#1086;&#1083;\&#1086;&#1057;&#1042;&#1045;&#1053;&#1062;&#1048;&#1052;\rekviem.mp3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77;&#1088;&#1075;&#1077;&#1081;\&#1056;&#1072;&#1073;&#1086;&#1095;&#1080;&#1081;%20&#1089;&#1090;&#1086;&#1083;\&#1086;&#1057;&#1042;&#1045;&#1053;&#1062;&#1048;&#1052;\01%20&#1044;&#1086;&#1088;&#1086;&#1078;&#1082;&#1072;%201.wma" TargetMode="Externa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500174"/>
            <a:ext cx="8229600" cy="114300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</a:rPr>
              <a:t>27 января  - День памяти  жертвам Холокоста.</a:t>
            </a:r>
          </a:p>
        </p:txBody>
      </p:sp>
      <p:pic>
        <p:nvPicPr>
          <p:cNvPr id="2052" name="Picture 6" descr="красивая роза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562940">
            <a:off x="4140200" y="4437063"/>
            <a:ext cx="41751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42938" y="857250"/>
            <a:ext cx="7858125" cy="2398713"/>
          </a:xfrm>
          <a:solidFill>
            <a:srgbClr val="544C41"/>
          </a:solidFill>
        </p:spPr>
        <p:txBody>
          <a:bodyPr/>
          <a:lstStyle/>
          <a:p>
            <a:r>
              <a:rPr lang="ru-RU" altLang="ru-RU" sz="4000" smtClean="0">
                <a:solidFill>
                  <a:srgbClr val="FF6600"/>
                </a:solidFill>
                <a:latin typeface="Boyarsky" pitchFamily="33" charset="0"/>
              </a:rPr>
              <a:t>Да вспомнит Бог их души благосклонно…</a:t>
            </a: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38" y="4786313"/>
            <a:ext cx="6500812" cy="1785937"/>
          </a:xfrm>
          <a:solidFill>
            <a:srgbClr val="544C4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 b="1" smtClean="0">
                <a:solidFill>
                  <a:srgbClr val="FF6600"/>
                </a:solidFill>
              </a:rPr>
              <a:t>«</a:t>
            </a:r>
            <a:r>
              <a:rPr lang="ru-RU" altLang="ru-RU" sz="2000" b="1" smtClean="0">
                <a:solidFill>
                  <a:srgbClr val="FF6600"/>
                </a:solidFill>
                <a:latin typeface="Times New Roman" pitchFamily="18" charset="0"/>
              </a:rPr>
              <a:t>Сидел писец в Освенциме,</a:t>
            </a:r>
          </a:p>
          <a:p>
            <a:pPr>
              <a:lnSpc>
                <a:spcPct val="80000"/>
              </a:lnSpc>
            </a:pPr>
            <a:r>
              <a:rPr lang="ru-RU" altLang="ru-RU" sz="2000" b="1" smtClean="0">
                <a:solidFill>
                  <a:srgbClr val="FF6600"/>
                </a:solidFill>
                <a:latin typeface="Times New Roman" pitchFamily="18" charset="0"/>
              </a:rPr>
              <a:t>Считал не хуже робота – </a:t>
            </a:r>
          </a:p>
          <a:p>
            <a:pPr>
              <a:lnSpc>
                <a:spcPct val="80000"/>
              </a:lnSpc>
            </a:pPr>
            <a:r>
              <a:rPr lang="ru-RU" altLang="ru-RU" sz="2000" b="1" smtClean="0">
                <a:solidFill>
                  <a:srgbClr val="FF6600"/>
                </a:solidFill>
                <a:latin typeface="Times New Roman" pitchFamily="18" charset="0"/>
              </a:rPr>
              <a:t>От матерей с младенцами</a:t>
            </a:r>
          </a:p>
          <a:p>
            <a:pPr>
              <a:lnSpc>
                <a:spcPct val="80000"/>
              </a:lnSpc>
            </a:pPr>
            <a:r>
              <a:rPr lang="ru-RU" altLang="ru-RU" sz="2000" b="1" smtClean="0">
                <a:solidFill>
                  <a:srgbClr val="FF6600"/>
                </a:solidFill>
                <a:latin typeface="Times New Roman" pitchFamily="18" charset="0"/>
              </a:rPr>
              <a:t>Волос на сколько добыто.»</a:t>
            </a:r>
          </a:p>
          <a:p>
            <a:pPr>
              <a:lnSpc>
                <a:spcPct val="80000"/>
              </a:lnSpc>
            </a:pPr>
            <a:r>
              <a:rPr lang="ru-RU" altLang="ru-RU" sz="2000" b="1" smtClean="0">
                <a:solidFill>
                  <a:srgbClr val="FF6600"/>
                </a:solidFill>
                <a:latin typeface="Times New Roman" pitchFamily="18" charset="0"/>
              </a:rPr>
              <a:t>                                 И.Эренбург</a:t>
            </a:r>
          </a:p>
        </p:txBody>
      </p:sp>
      <p:pic>
        <p:nvPicPr>
          <p:cNvPr id="3076" name="Picture 8" descr="arh109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01013" y="4070350"/>
            <a:ext cx="85725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C:\Users\18\Desktop\gvozdika.gif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488479" y="2731393"/>
            <a:ext cx="5745588" cy="228599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u="sng" smtClean="0">
                <a:solidFill>
                  <a:srgbClr val="FF6600"/>
                </a:solidFill>
                <a:latin typeface="Times New Roman" pitchFamily="18" charset="0"/>
              </a:rPr>
              <a:t>Холокост – «всесожжение»</a:t>
            </a:r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 - систематическое истребление немецкими нацистами представителей других народов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Более миллиона евреев</a:t>
            </a:r>
          </a:p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Сто сорок тысяч поляков</a:t>
            </a:r>
          </a:p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Двадцать тысяч цыган</a:t>
            </a:r>
          </a:p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Десять тысяч советских военнопленных</a:t>
            </a:r>
          </a:p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И десятки тысяч узников других национальностей</a:t>
            </a:r>
          </a:p>
        </p:txBody>
      </p:sp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-468313" y="5373688"/>
            <a:ext cx="8569326" cy="17510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9472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i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...Мы вспомним всех, кто так и не пришёл..."</a:t>
            </a:r>
          </a:p>
          <a:p>
            <a:pPr algn="ctr"/>
            <a:r>
              <a:rPr lang="ru-RU" sz="3600" i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                            </a:t>
            </a:r>
          </a:p>
        </p:txBody>
      </p:sp>
      <p:pic>
        <p:nvPicPr>
          <p:cNvPr id="5125" name="Picture 8" descr="arh109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86750" y="4070350"/>
            <a:ext cx="85725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Холокост. Лагеря смерти</a:t>
            </a:r>
            <a:r>
              <a:rPr lang="ru-RU" altLang="ru-RU" smtClean="0">
                <a:solidFill>
                  <a:srgbClr val="CF2513"/>
                </a:solidFill>
              </a:rPr>
              <a:t>.</a:t>
            </a:r>
            <a:r>
              <a:rPr lang="ru-RU" altLang="ru-RU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FF6600"/>
                </a:solidFill>
                <a:latin typeface="Times New Roman" pitchFamily="18" charset="0"/>
              </a:rPr>
              <a:t>Для истребления миллионов людей были построены лагеря смерти: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Освенцим 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Бухенвальд 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Заксенхаузен 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Собибор…   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Саласпилс…</a:t>
            </a:r>
          </a:p>
          <a:p>
            <a:pPr>
              <a:lnSpc>
                <a:spcPct val="90000"/>
              </a:lnSpc>
            </a:pPr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               и другие…</a:t>
            </a:r>
          </a:p>
        </p:txBody>
      </p:sp>
      <p:pic>
        <p:nvPicPr>
          <p:cNvPr id="6148" name="Picture 8" descr="arh109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2225" y="2636838"/>
            <a:ext cx="1255713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95288" y="188913"/>
            <a:ext cx="2706687" cy="3019425"/>
          </a:xfrm>
          <a:noFill/>
        </p:spPr>
      </p:pic>
      <p:pic>
        <p:nvPicPr>
          <p:cNvPr id="90117" name="Picture 5" descr="06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388" y="4221163"/>
            <a:ext cx="3575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08400" y="260350"/>
            <a:ext cx="381635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80063" y="3213100"/>
            <a:ext cx="2887662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WordArt 8"/>
          <p:cNvSpPr>
            <a:spLocks noChangeArrowheads="1" noChangeShapeType="1" noTextEdit="1"/>
          </p:cNvSpPr>
          <p:nvPr/>
        </p:nvSpPr>
        <p:spPr bwMode="auto">
          <a:xfrm>
            <a:off x="250825" y="2997200"/>
            <a:ext cx="1704975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Аушвиц</a:t>
            </a:r>
          </a:p>
        </p:txBody>
      </p:sp>
      <p:sp>
        <p:nvSpPr>
          <p:cNvPr id="7176" name="WordArt 9"/>
          <p:cNvSpPr>
            <a:spLocks noChangeArrowheads="1" noChangeShapeType="1" noTextEdit="1"/>
          </p:cNvSpPr>
          <p:nvPr/>
        </p:nvSpPr>
        <p:spPr bwMode="auto">
          <a:xfrm>
            <a:off x="4643438" y="5876925"/>
            <a:ext cx="260985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Бухенвальд</a:t>
            </a:r>
          </a:p>
        </p:txBody>
      </p:sp>
      <p:sp>
        <p:nvSpPr>
          <p:cNvPr id="7177" name="WordArt 10"/>
          <p:cNvSpPr>
            <a:spLocks noChangeArrowheads="1" noChangeShapeType="1" noTextEdit="1"/>
          </p:cNvSpPr>
          <p:nvPr/>
        </p:nvSpPr>
        <p:spPr bwMode="auto">
          <a:xfrm>
            <a:off x="2339975" y="3068638"/>
            <a:ext cx="2592388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Освенцим</a:t>
            </a:r>
          </a:p>
        </p:txBody>
      </p:sp>
      <p:sp>
        <p:nvSpPr>
          <p:cNvPr id="7178" name="WordArt 11"/>
          <p:cNvSpPr>
            <a:spLocks noChangeArrowheads="1" noChangeShapeType="1" noTextEdit="1"/>
          </p:cNvSpPr>
          <p:nvPr/>
        </p:nvSpPr>
        <p:spPr bwMode="auto">
          <a:xfrm>
            <a:off x="1116013" y="5805488"/>
            <a:ext cx="2592387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Unicode MS"/>
                <a:ea typeface="Arial Unicode MS"/>
                <a:cs typeface="Arial Unicode MS"/>
              </a:rPr>
              <a:t>Саласпилс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20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 descr="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3519488"/>
            <a:ext cx="4248150" cy="3338512"/>
          </a:xfrm>
        </p:spPr>
      </p:pic>
      <p:sp>
        <p:nvSpPr>
          <p:cNvPr id="8196" name="WordArt 6"/>
          <p:cNvSpPr>
            <a:spLocks noChangeArrowheads="1" noChangeShapeType="1" noTextEdit="1"/>
          </p:cNvSpPr>
          <p:nvPr/>
        </p:nvSpPr>
        <p:spPr bwMode="auto">
          <a:xfrm>
            <a:off x="1928794" y="6000768"/>
            <a:ext cx="2476500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Равенсбрюк</a:t>
            </a:r>
          </a:p>
        </p:txBody>
      </p:sp>
      <p:pic>
        <p:nvPicPr>
          <p:cNvPr id="8197" name="Picture 7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72000" y="2857496"/>
            <a:ext cx="4319587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WordArt 8"/>
          <p:cNvSpPr>
            <a:spLocks noChangeArrowheads="1" noChangeShapeType="1" noTextEdit="1"/>
          </p:cNvSpPr>
          <p:nvPr/>
        </p:nvSpPr>
        <p:spPr bwMode="auto">
          <a:xfrm>
            <a:off x="5651500" y="5805488"/>
            <a:ext cx="2390775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Бухенвальд</a:t>
            </a:r>
          </a:p>
        </p:txBody>
      </p:sp>
      <p:pic>
        <p:nvPicPr>
          <p:cNvPr id="93193" name="Picture 9" descr="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34" y="214290"/>
            <a:ext cx="34417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4" name="WordArt 10"/>
          <p:cNvSpPr>
            <a:spLocks noChangeArrowheads="1" noChangeShapeType="1" noTextEdit="1"/>
          </p:cNvSpPr>
          <p:nvPr/>
        </p:nvSpPr>
        <p:spPr bwMode="auto">
          <a:xfrm>
            <a:off x="4214810" y="500042"/>
            <a:ext cx="4248150" cy="237648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HeinrichScript"/>
              </a:rPr>
              <a:t>Освенцим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427538" y="260350"/>
            <a:ext cx="4392612" cy="5113338"/>
          </a:xfrm>
        </p:spPr>
        <p:txBody>
          <a:bodyPr/>
          <a:lstStyle/>
          <a:p>
            <a:pPr algn="l" eaLnBrk="1" hangingPunct="1"/>
            <a:r>
              <a:rPr lang="ru-RU" altLang="ru-RU" sz="3200" b="1" smtClean="0">
                <a:solidFill>
                  <a:srgbClr val="FF6600"/>
                </a:solidFill>
                <a:latin typeface="Times New Roman" pitchFamily="18" charset="0"/>
              </a:rPr>
              <a:t>Один из крупных концлагерей. Это был целый комплекс на юге Польши.</a:t>
            </a:r>
            <a:br>
              <a:rPr lang="ru-RU" altLang="ru-RU" sz="3200" b="1" smtClean="0">
                <a:solidFill>
                  <a:srgbClr val="FF6600"/>
                </a:solidFill>
                <a:latin typeface="Times New Roman" pitchFamily="18" charset="0"/>
              </a:rPr>
            </a:br>
            <a:r>
              <a:rPr lang="ru-RU" altLang="ru-RU" sz="3200" b="1" smtClean="0">
                <a:solidFill>
                  <a:srgbClr val="FF6600"/>
                </a:solidFill>
                <a:latin typeface="Times New Roman" pitchFamily="18" charset="0"/>
              </a:rPr>
              <a:t>По последним данным в лагерях Освенцим было умерщвлено около </a:t>
            </a:r>
            <a:br>
              <a:rPr lang="ru-RU" altLang="ru-RU" sz="3200" b="1" smtClean="0">
                <a:solidFill>
                  <a:srgbClr val="FF6600"/>
                </a:solidFill>
                <a:latin typeface="Times New Roman" pitchFamily="18" charset="0"/>
              </a:rPr>
            </a:br>
            <a:r>
              <a:rPr lang="ru-RU" altLang="ru-RU" sz="3200" b="1" smtClean="0">
                <a:solidFill>
                  <a:srgbClr val="FF6600"/>
                </a:solidFill>
                <a:latin typeface="Times New Roman" pitchFamily="18" charset="0"/>
              </a:rPr>
              <a:t> пяти  млн.человек</a:t>
            </a:r>
            <a:r>
              <a:rPr lang="ru-RU" altLang="ru-RU" sz="3200" b="1" smtClean="0">
                <a:solidFill>
                  <a:srgbClr val="FF6600"/>
                </a:solidFill>
                <a:latin typeface="Book Antiqua" pitchFamily="18" charset="0"/>
              </a:rPr>
              <a:t>.</a:t>
            </a:r>
          </a:p>
        </p:txBody>
      </p:sp>
      <p:pic>
        <p:nvPicPr>
          <p:cNvPr id="9219" name="Picture 5" descr="223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39624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WordArt 7"/>
          <p:cNvSpPr>
            <a:spLocks noChangeArrowheads="1" noChangeShapeType="1" noTextEdit="1"/>
          </p:cNvSpPr>
          <p:nvPr/>
        </p:nvSpPr>
        <p:spPr bwMode="auto">
          <a:xfrm>
            <a:off x="611188" y="836613"/>
            <a:ext cx="3455987" cy="23653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ndantino script"/>
              </a:rPr>
              <a:t>Освенцим</a:t>
            </a:r>
          </a:p>
        </p:txBody>
      </p:sp>
      <p:pic>
        <p:nvPicPr>
          <p:cNvPr id="9221" name="Picture 8" descr="400px-AuschwitzCampEntr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6100" y="5229225"/>
            <a:ext cx="46799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Над входом в Освенцим висел лозунг </a:t>
            </a:r>
            <a:b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</a:br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«</a:t>
            </a:r>
            <a:r>
              <a:rPr lang="en-US" altLang="ru-RU" sz="2800" b="1" smtClean="0">
                <a:solidFill>
                  <a:srgbClr val="FF6600"/>
                </a:solidFill>
                <a:latin typeface="Times New Roman" pitchFamily="18" charset="0"/>
              </a:rPr>
              <a:t>Arbeit macht frei</a:t>
            </a:r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» (Труд освобождает).</a:t>
            </a:r>
          </a:p>
        </p:txBody>
      </p:sp>
      <p:pic>
        <p:nvPicPr>
          <p:cNvPr id="11267" name="Picture 4" descr="211797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95288" y="1557338"/>
            <a:ext cx="6034087" cy="4525962"/>
          </a:xfrm>
        </p:spPr>
      </p:pic>
      <p:pic>
        <p:nvPicPr>
          <p:cNvPr id="79877" name="Picture 5" descr="auschwitz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86175" y="3057525"/>
            <a:ext cx="545782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smtClean="0">
                <a:solidFill>
                  <a:srgbClr val="CF2513"/>
                </a:solidFill>
                <a:latin typeface="Times New Roman" pitchFamily="18" charset="0"/>
              </a:rPr>
              <a:t>Так выглядела зона смерти</a:t>
            </a:r>
          </a:p>
        </p:txBody>
      </p:sp>
      <p:pic>
        <p:nvPicPr>
          <p:cNvPr id="12291" name="Picture 4" descr="211799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79388" y="1412875"/>
            <a:ext cx="4525962" cy="4525963"/>
          </a:xfrm>
        </p:spPr>
      </p:pic>
      <p:pic>
        <p:nvPicPr>
          <p:cNvPr id="12292" name="Picture 6" descr="aushvi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41402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8" descr="aushvit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63722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3" name="Picture 9" descr="aushviu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87675" y="1196975"/>
            <a:ext cx="61563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10" descr="buchen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950" y="1341438"/>
            <a:ext cx="5842000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rgbClr val="FF6600"/>
                </a:solidFill>
                <a:latin typeface="Times New Roman" pitchFamily="18" charset="0"/>
              </a:rPr>
              <a:t>На территории лагеря гитлеровцы построили крематории с газовыми камерами…</a:t>
            </a:r>
          </a:p>
        </p:txBody>
      </p:sp>
      <p:pic>
        <p:nvPicPr>
          <p:cNvPr id="13315" name="Picture 4" descr="211786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71736" y="1268413"/>
            <a:ext cx="5286412" cy="4525962"/>
          </a:xfrm>
        </p:spPr>
      </p:pic>
      <p:pic>
        <p:nvPicPr>
          <p:cNvPr id="80901" name="Picture 5" descr="21179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43570" y="2492375"/>
            <a:ext cx="350043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Picture 7" descr="211769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214554"/>
            <a:ext cx="24622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kvie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6215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rgbClr val="FF0000"/>
                </a:solidFill>
                <a:latin typeface="Times New Roman" pitchFamily="18" charset="0"/>
              </a:rPr>
              <a:t>Это лица тех, кто стал лагерной пылью, пеплом…</a:t>
            </a:r>
          </a:p>
        </p:txBody>
      </p:sp>
      <p:pic>
        <p:nvPicPr>
          <p:cNvPr id="14339" name="Picture 4" descr="211787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0825" y="1638300"/>
            <a:ext cx="4681538" cy="4814888"/>
          </a:xfrm>
        </p:spPr>
      </p:pic>
      <p:pic>
        <p:nvPicPr>
          <p:cNvPr id="81930" name="Picture 10" descr="05s00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3575" y="1628775"/>
            <a:ext cx="5940425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1" name="Picture 11" descr="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00338" y="2349500"/>
            <a:ext cx="5795962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Стена смерти…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400" b="1" smtClean="0">
                <a:solidFill>
                  <a:srgbClr val="FF6600"/>
                </a:solidFill>
                <a:latin typeface="Times New Roman" pitchFamily="18" charset="0"/>
              </a:rPr>
              <a:t>Между блоками находится стена смерти – с 1941 – 1943 год здесь расстреляли несколько тысяч узников.. Теперь это мемориал. Возле него свечи, цветы…</a:t>
            </a:r>
          </a:p>
        </p:txBody>
      </p:sp>
      <p:pic>
        <p:nvPicPr>
          <p:cNvPr id="15364" name="Picture 5" descr="стена смерти между 10 и 11 бло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08175" y="2781300"/>
            <a:ext cx="57610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 descr="arh10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67400" y="6308725"/>
            <a:ext cx="2127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arh10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88125" y="6308725"/>
            <a:ext cx="2889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arh109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95738" y="6308725"/>
            <a:ext cx="246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CF2513"/>
                </a:solidFill>
                <a:latin typeface="Times New Roman" pitchFamily="18" charset="0"/>
              </a:rPr>
              <a:t>Стена смерти…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Из воспоминаний:</a:t>
            </a:r>
          </a:p>
          <a:p>
            <a:pPr>
              <a:defRPr/>
            </a:pPr>
            <a:r>
              <a:rPr lang="ru-RU" sz="2800" b="1" i="1" smtClean="0">
                <a:solidFill>
                  <a:srgbClr val="FF6600"/>
                </a:solidFill>
                <a:latin typeface="Times New Roman" pitchFamily="18" charset="0"/>
              </a:rPr>
              <a:t>« Стена смерти  между 10 и 11 блоками. Тех, кого расстреливали здесь, считали «счастливцами» - их гибель была быстрой и не столь мучительной, как там, в газовой камере.»</a:t>
            </a:r>
          </a:p>
        </p:txBody>
      </p:sp>
      <p:pic>
        <p:nvPicPr>
          <p:cNvPr id="16388" name="Picture 10" descr="pict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92500" y="3933825"/>
            <a:ext cx="5329238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922338"/>
          </a:xfrm>
        </p:spPr>
        <p:txBody>
          <a:bodyPr/>
          <a:lstStyle/>
          <a:p>
            <a:r>
              <a:rPr lang="ru-RU" altLang="ru-RU" sz="3600" b="1" smtClean="0">
                <a:solidFill>
                  <a:srgbClr val="FF0000"/>
                </a:solidFill>
                <a:latin typeface="Times New Roman" pitchFamily="18" charset="0"/>
              </a:rPr>
              <a:t>Массовые расстрелы.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FF6600"/>
                </a:solidFill>
                <a:latin typeface="Times New Roman" pitchFamily="18" charset="0"/>
              </a:rPr>
              <a:t>По всей Прибалтике, Украине, Белоруссии, Польше, почти возле каждого небольшого города, возле многих деревень находятся «ямы» - овраги, куда сгоняли и расстреливали мужчин, женщин, детей.</a:t>
            </a:r>
          </a:p>
        </p:txBody>
      </p:sp>
      <p:pic>
        <p:nvPicPr>
          <p:cNvPr id="17412" name="Picture 4" descr="aushviu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5715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5" descr="aushvi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29000" y="2924175"/>
            <a:ext cx="5715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latin typeface="Times New Roman" pitchFamily="18" charset="0"/>
              </a:rPr>
              <a:t>«Ангел смерти»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</a:rPr>
              <a:t>Йозеф Менгеле – немецкий врач, проводивший опыты на узниках лагеря Освенцим во время Второй мировой войны. Более 40 тысяч человек он отправил в газовые камеры.</a:t>
            </a:r>
          </a:p>
          <a:p>
            <a:endParaRPr lang="ru-RU" altLang="ru-RU" sz="2800" b="1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8436" name="Picture 4" descr="21177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6375" y="3429000"/>
            <a:ext cx="57150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</a:rPr>
              <a:t>Он любил детей и раздавал им конфеты, отправляя в газовую камеру.  </a:t>
            </a:r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«Ангел смерти»</a:t>
            </a:r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</a:rPr>
              <a:t> до конца жизни не раскаялся в содеянном.</a:t>
            </a:r>
          </a:p>
        </p:txBody>
      </p:sp>
      <p:pic>
        <p:nvPicPr>
          <p:cNvPr id="19459" name="Picture 4" descr="978x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844675"/>
            <a:ext cx="4795838" cy="3551238"/>
          </a:xfrm>
        </p:spPr>
      </p:pic>
      <p:pic>
        <p:nvPicPr>
          <p:cNvPr id="19460" name="Picture 6" descr="holocaust-auschwitz-childrens-barrack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59338" y="3228975"/>
            <a:ext cx="4176712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 descr="inet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35375" y="2693988"/>
            <a:ext cx="55086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rgbClr val="FF0000"/>
                </a:solidFill>
                <a:latin typeface="Times New Roman" pitchFamily="18" charset="0"/>
              </a:rPr>
              <a:t>Нечеловеческие опыты.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6600"/>
                </a:solidFill>
                <a:latin typeface="Times New Roman" pitchFamily="18" charset="0"/>
              </a:rPr>
              <a:t>С 1941 года в лагере испытывались средства для массового уничтожения людей. Это был газ « Циклон Б»</a:t>
            </a:r>
          </a:p>
        </p:txBody>
      </p:sp>
      <p:pic>
        <p:nvPicPr>
          <p:cNvPr id="20484" name="Picture 4" descr="800px_Zyklon_B_Contai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27313" y="3213100"/>
            <a:ext cx="52197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4" descr="211784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024188" y="1412875"/>
            <a:ext cx="6119812" cy="5102225"/>
          </a:xfrm>
          <a:noFill/>
        </p:spPr>
      </p:pic>
      <p:pic>
        <p:nvPicPr>
          <p:cNvPr id="108549" name="Picture 5" descr="21176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0825" y="1392238"/>
            <a:ext cx="5400675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6" descr="21176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55875" y="1052513"/>
            <a:ext cx="4087827" cy="337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1" name="WordArt 7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142873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Это нельзя забыть!!!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2531" name="Picture 4" descr="pict03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569325" cy="6408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</a:rPr>
              <a:t>27 января 1945 года</a:t>
            </a:r>
            <a:r>
              <a:rPr lang="ru-RU" altLang="ru-RU" sz="2800" b="1" smtClean="0">
                <a:latin typeface="Times New Roman" pitchFamily="18" charset="0"/>
              </a:rPr>
              <a:t> </a:t>
            </a:r>
            <a:r>
              <a:rPr lang="ru-RU" altLang="ru-RU" sz="2800" b="1" smtClean="0">
                <a:solidFill>
                  <a:srgbClr val="FF6600"/>
                </a:solidFill>
                <a:latin typeface="Times New Roman" pitchFamily="18" charset="0"/>
              </a:rPr>
              <a:t>советские войска освободили узников Освенцима.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FF6600"/>
                </a:solidFill>
                <a:latin typeface="Times New Roman" pitchFamily="18" charset="0"/>
              </a:rPr>
              <a:t>Точное число жертв Освенцима неизвестно. На Нюрнбергском процессе прозвучало от одного до пяти миллионов.</a:t>
            </a:r>
          </a:p>
          <a:p>
            <a:r>
              <a:rPr lang="ru-RU" altLang="ru-RU" smtClean="0">
                <a:solidFill>
                  <a:srgbClr val="FF6600"/>
                </a:solidFill>
                <a:latin typeface="Times New Roman" pitchFamily="18" charset="0"/>
              </a:rPr>
              <a:t>В наши дни здесь музей, посвящённый памяти его узников.</a:t>
            </a:r>
          </a:p>
        </p:txBody>
      </p:sp>
      <p:pic>
        <p:nvPicPr>
          <p:cNvPr id="23556" name="Picture 4" descr="21179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27538" y="3644900"/>
            <a:ext cx="471646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>
                <a:solidFill>
                  <a:srgbClr val="FF6600"/>
                </a:solidFill>
                <a:latin typeface="Times New Roman" pitchFamily="18" charset="0"/>
              </a:rPr>
              <a:t>В 1947 году на территории лагеря был создан музей, который стал Всемирным наследием ЮНЕСКО.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4580" name="Picture 4" descr="aushvi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57880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aushviu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87675" y="1462088"/>
            <a:ext cx="6156325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6" descr="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2275" y="1541463"/>
            <a:ext cx="5975350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FF0000"/>
                </a:solidFill>
                <a:latin typeface="Times New Roman" pitchFamily="18" charset="0"/>
              </a:rPr>
              <a:t>Холокост – жесточайшее преступление!!! Так хочется стереть из памяти это кровавое место!</a:t>
            </a:r>
          </a:p>
        </p:txBody>
      </p:sp>
      <p:pic>
        <p:nvPicPr>
          <p:cNvPr id="25603" name="Picture 5" descr="21178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5715000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7" descr="auschwitz_0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356100" y="3575050"/>
            <a:ext cx="4787900" cy="3282950"/>
          </a:xfrm>
          <a:noFill/>
        </p:spPr>
      </p:pic>
      <p:sp>
        <p:nvSpPr>
          <p:cNvPr id="101384" name="WordArt 8"/>
          <p:cNvSpPr>
            <a:spLocks noChangeArrowheads="1" noChangeShapeType="1" noTextEdit="1"/>
          </p:cNvSpPr>
          <p:nvPr/>
        </p:nvSpPr>
        <p:spPr bwMode="auto">
          <a:xfrm>
            <a:off x="285720" y="5676895"/>
            <a:ext cx="8431213" cy="118110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Cassandra"/>
              </a:rPr>
              <a:t>...Но забвение - это верный путь к повторению.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b="1" smtClean="0">
                <a:solidFill>
                  <a:srgbClr val="FF0000"/>
                </a:solidFill>
                <a:latin typeface="Times New Roman" pitchFamily="18" charset="0"/>
              </a:rPr>
              <a:t>В Освенцим каждый год приезжает около миллиона посетителей со всего мира, чтобы почтить память предков, просто увидеть это место…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6628" name="Picture 4" descr="shortCAVKS7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2804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WordArt 9"/>
          <p:cNvSpPr>
            <a:spLocks noChangeArrowheads="1" noChangeShapeType="1" noTextEdit="1"/>
          </p:cNvSpPr>
          <p:nvPr/>
        </p:nvSpPr>
        <p:spPr bwMode="auto">
          <a:xfrm>
            <a:off x="684213" y="2781300"/>
            <a:ext cx="2994025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Это часть истории,</a:t>
            </a:r>
          </a:p>
        </p:txBody>
      </p:sp>
      <p:sp>
        <p:nvSpPr>
          <p:cNvPr id="26630" name="WordArt 10"/>
          <p:cNvSpPr>
            <a:spLocks noChangeArrowheads="1" noChangeShapeType="1" noTextEdit="1"/>
          </p:cNvSpPr>
          <p:nvPr/>
        </p:nvSpPr>
        <p:spPr bwMode="auto">
          <a:xfrm>
            <a:off x="539750" y="3716338"/>
            <a:ext cx="6421438" cy="2889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которую невозможно переписать!</a:t>
            </a:r>
          </a:p>
        </p:txBody>
      </p:sp>
      <p:sp>
        <p:nvSpPr>
          <p:cNvPr id="116747" name="WordArt 11"/>
          <p:cNvSpPr>
            <a:spLocks noChangeArrowheads="1" noChangeShapeType="1" noTextEdit="1"/>
          </p:cNvSpPr>
          <p:nvPr/>
        </p:nvSpPr>
        <p:spPr bwMode="auto">
          <a:xfrm>
            <a:off x="1979613" y="4652963"/>
            <a:ext cx="6408737" cy="13065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Забыть тоже невозможно!</a:t>
            </a:r>
          </a:p>
        </p:txBody>
      </p:sp>
      <p:pic>
        <p:nvPicPr>
          <p:cNvPr id="9" name="01 Дорожка 1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6215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67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бума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39975" y="260350"/>
            <a:ext cx="455930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2987675" y="1196975"/>
            <a:ext cx="3529013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По Освенциму ветер гуляет,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И ромашки цветут меж печей,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И экскурсия нас ожидает,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Москвичей, москвичей, москвичей.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Вам покажут сожжённые кости, -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Сколько хочешь на пепел глазей.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Приезжайте, пожалуйста, в гости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FF0000"/>
                </a:solidFill>
                <a:latin typeface="Times New Roman" pitchFamily="18" charset="0"/>
              </a:rPr>
              <a:t>В тот музей, в тот музей, в тот музей.</a:t>
            </a:r>
          </a:p>
        </p:txBody>
      </p:sp>
      <p:pic>
        <p:nvPicPr>
          <p:cNvPr id="15" name="Picture 8" descr="C:\Users\18\Desktop\gvozdika.gif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2722092" y="4909127"/>
            <a:ext cx="5745587" cy="176674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rgbClr val="FF0000"/>
                </a:solidFill>
                <a:latin typeface="Times New Roman" pitchFamily="18" charset="0"/>
              </a:rPr>
              <a:t>Памятник жертвам фашизма в Освенциме.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8676" name="Picture 4" descr="0_49f14_e8037271_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7993062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3600" b="1" dirty="0" smtClean="0">
                <a:solidFill>
                  <a:srgbClr val="FF0000"/>
                </a:solidFill>
                <a:latin typeface="Boyarsky" pitchFamily="33" charset="0"/>
              </a:rPr>
              <a:t>У планеты нашей сердце бьётся гулко, как набат,</a:t>
            </a:r>
          </a:p>
          <a:p>
            <a:r>
              <a:rPr lang="ru-RU" altLang="ru-RU" sz="3600" b="1" dirty="0" smtClean="0">
                <a:solidFill>
                  <a:srgbClr val="FF0000"/>
                </a:solidFill>
                <a:latin typeface="Boyarsky" pitchFamily="33" charset="0"/>
              </a:rPr>
              <a:t>Не забыть земле</a:t>
            </a:r>
          </a:p>
          <a:p>
            <a:r>
              <a:rPr lang="ru-RU" altLang="ru-RU" sz="3600" b="1" dirty="0" smtClean="0">
                <a:solidFill>
                  <a:srgbClr val="FF0000"/>
                </a:solidFill>
                <a:latin typeface="Boyarsky" pitchFamily="33" charset="0"/>
              </a:rPr>
              <a:t> Освенцим,</a:t>
            </a:r>
          </a:p>
          <a:p>
            <a:r>
              <a:rPr lang="ru-RU" altLang="ru-RU" sz="3600" b="1" dirty="0" smtClean="0">
                <a:solidFill>
                  <a:srgbClr val="FF0000"/>
                </a:solidFill>
                <a:latin typeface="Boyarsky" pitchFamily="33" charset="0"/>
              </a:rPr>
              <a:t>Бухенвальд </a:t>
            </a:r>
          </a:p>
          <a:p>
            <a:r>
              <a:rPr lang="ru-RU" altLang="ru-RU" sz="3600" b="1" dirty="0" smtClean="0">
                <a:solidFill>
                  <a:srgbClr val="FF0000"/>
                </a:solidFill>
                <a:latin typeface="Boyarsky" pitchFamily="33" charset="0"/>
              </a:rPr>
              <a:t>И Ленинград…</a:t>
            </a:r>
          </a:p>
        </p:txBody>
      </p:sp>
      <p:pic>
        <p:nvPicPr>
          <p:cNvPr id="29699" name="Picture 5" descr="01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185254">
            <a:off x="6156325" y="2105025"/>
            <a:ext cx="18573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7" descr="800px-Barbed_w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82073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8" descr="01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185254">
            <a:off x="395288" y="0"/>
            <a:ext cx="87153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578850" cy="2578100"/>
          </a:xfrm>
        </p:spPr>
        <p:txBody>
          <a:bodyPr/>
          <a:lstStyle/>
          <a:p>
            <a:pPr>
              <a:defRPr/>
            </a:pP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Пусть небо будет голубым,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Пусть в небе не клубится дым,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Пусть пушки грозные молчат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 пулеметы не строчат,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Чтоб жили люди, города...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Мир нужен на земле всегда!</a:t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b="1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2400" b="1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23" name="Picture 5" descr="MPj04306420000[1]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331913" y="2417763"/>
            <a:ext cx="6619875" cy="4324350"/>
          </a:xfrm>
          <a:noFill/>
        </p:spPr>
      </p:pic>
      <p:pic>
        <p:nvPicPr>
          <p:cNvPr id="30724" name="Picture 5" descr="bird5-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1417638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 descr="bird5-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443817">
            <a:off x="7275513" y="869950"/>
            <a:ext cx="1417637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8" descr="berds_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663" y="2276475"/>
            <a:ext cx="20653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9" descr="berds_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0825" y="5157788"/>
            <a:ext cx="20653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ушкин.Капит.дочка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Пушкин.Капит.дочка</Template>
  <TotalTime>113</TotalTime>
  <Words>547</Words>
  <Application>Microsoft Office PowerPoint</Application>
  <PresentationFormat>Экран (4:3)</PresentationFormat>
  <Paragraphs>74</Paragraphs>
  <Slides>27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Пушкин.Капит.дочка</vt:lpstr>
      <vt:lpstr>27 января  - День памяти  жертвам Холокоста.</vt:lpstr>
      <vt:lpstr>Да вспомнит Бог их души благосклонно…</vt:lpstr>
      <vt:lpstr>Холокост – «всесожжение» - систематическое истребление немецкими нацистами представителей других народов</vt:lpstr>
      <vt:lpstr>Холокост. Лагеря смерти. </vt:lpstr>
      <vt:lpstr>Слайд 5</vt:lpstr>
      <vt:lpstr>Слайд 6</vt:lpstr>
      <vt:lpstr>Один из крупных концлагерей. Это был целый комплекс на юге Польши. По последним данным в лагерях Освенцим было умерщвлено около   пяти  млн.человек.</vt:lpstr>
      <vt:lpstr>Над входом в Освенцим висел лозунг  «Arbeit macht frei» (Труд освобождает).</vt:lpstr>
      <vt:lpstr>Так выглядела зона смерти</vt:lpstr>
      <vt:lpstr>На территории лагеря гитлеровцы построили крематории с газовыми камерами…</vt:lpstr>
      <vt:lpstr>Это лица тех, кто стал лагерной пылью, пеплом…</vt:lpstr>
      <vt:lpstr>Стена смерти…</vt:lpstr>
      <vt:lpstr>Стена смерти…</vt:lpstr>
      <vt:lpstr>Массовые расстрелы.</vt:lpstr>
      <vt:lpstr>«Ангел смерти»</vt:lpstr>
      <vt:lpstr>Он любил детей и раздавал им конфеты, отправляя в газовую камеру.  «Ангел смерти» до конца жизни не раскаялся в содеянном.</vt:lpstr>
      <vt:lpstr>Нечеловеческие опыты.</vt:lpstr>
      <vt:lpstr>Слайд 18</vt:lpstr>
      <vt:lpstr>Слайд 19</vt:lpstr>
      <vt:lpstr>27 января 1945 года советские войска освободили узников Освенцима.</vt:lpstr>
      <vt:lpstr>В 1947 году на территории лагеря был создан музей, который стал Всемирным наследием ЮНЕСКО.</vt:lpstr>
      <vt:lpstr>Холокост – жесточайшее преступление!!! Так хочется стереть из памяти это кровавое место!</vt:lpstr>
      <vt:lpstr>В Освенцим каждый год приезжает около миллиона посетителей со всего мира, чтобы почтить память предков, просто увидеть это место…</vt:lpstr>
      <vt:lpstr>Слайд 24</vt:lpstr>
      <vt:lpstr>Памятник жертвам фашизма в Освенциме.</vt:lpstr>
      <vt:lpstr>Слайд 26</vt:lpstr>
      <vt:lpstr>Пусть небо будет голубым, Пусть в небе не клубится дым, Пусть пушки грозные молчат И пулеметы не строчат, Чтоб жили люди, города... Мир нужен на земле всегда!  </vt:lpstr>
    </vt:vector>
  </TitlesOfParts>
  <Company>FREE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 Международный конкурс работ  «Память о Холокосте – путь к толерантности»</dc:title>
  <dc:creator>USER</dc:creator>
  <cp:lastModifiedBy>Сергей</cp:lastModifiedBy>
  <cp:revision>18</cp:revision>
  <dcterms:created xsi:type="dcterms:W3CDTF">2011-10-17T15:02:07Z</dcterms:created>
  <dcterms:modified xsi:type="dcterms:W3CDTF">2015-01-26T18:42:38Z</dcterms:modified>
</cp:coreProperties>
</file>